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369" r:id="rId2"/>
    <p:sldId id="365" r:id="rId3"/>
    <p:sldId id="356" r:id="rId4"/>
    <p:sldId id="37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6"/>
  </p:normalViewPr>
  <p:slideViewPr>
    <p:cSldViewPr snapToGrid="0">
      <p:cViewPr varScale="1">
        <p:scale>
          <a:sx n="106" d="100"/>
          <a:sy n="106" d="100"/>
        </p:scale>
        <p:origin x="79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F33D3E-F9C4-9442-AF20-F94611242EAC}" type="datetimeFigureOut">
              <a:rPr lang="en-US" smtClean="0"/>
              <a:t>12/12/24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F4F86C-91B6-8A47-AD7C-AE4BA19CAB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1731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This </a:t>
            </a:r>
            <a:r>
              <a:rPr lang="en-US" dirty="0"/>
              <a:t>grant, if approved will need to </a:t>
            </a:r>
            <a:r>
              <a:rPr lang="en-US"/>
              <a:t>be bonded.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DDFC1E3-386C-0D4C-80D2-3FE54A06A2D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5482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project has been discussed for several years with no official decision and may involve pickleball, tennis, or skateboarding.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DDFC1E3-386C-0D4C-80D2-3FE54A06A2D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6051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These potential grants are just speculation placeholders.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DDFC1E3-386C-0D4C-80D2-3FE54A06A2D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4610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957B44-E91A-7D7D-C105-F781881104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843C7A0-432B-6FA6-9C3C-C3863745155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9577FF3-3E37-5102-59C9-E361F45913F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These potential grants are just speculation placeholders.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0879A4-B4F9-CC6D-4000-27B8CE2ABC8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DDFC1E3-386C-0D4C-80D2-3FE54A06A2D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1336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C398FD-7C42-C647-1B6A-D2C6B41EE0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CB2060-AFF5-9D5B-1C1F-9BC2A5911E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483E02-99EC-1A58-0B74-B4C8F40CA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322DF-580B-FA42-9546-F5F74DD5A129}" type="datetime1">
              <a:rPr lang="en-US" smtClean="0"/>
              <a:t>12/12/24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8E1DC2-13FB-E6C2-71C6-C5D66590A7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C70CA0-75D4-EB5C-4621-B2E0D929D8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E1346-DC63-0D48-BAE2-1B3C0DB02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210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217A46-DB3B-034A-D700-CF249230D3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CE201D-8256-58F8-9E90-F47C6CE9ED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416A63-F589-7D84-55AC-F7E30E1B7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7D4D1-1F51-D14B-BFF9-4CFCA9AF9210}" type="datetime1">
              <a:rPr lang="en-US" smtClean="0"/>
              <a:t>12/12/24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FB4999-801E-7C5E-5ABB-6C91C53E4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A0957B-C0B6-2366-82FA-5ED1852E2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E1346-DC63-0D48-BAE2-1B3C0DB02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956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309FCA-00C9-9E03-8CC3-EF1E9D9672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BD5662-EE6F-CB19-EB48-E67623372B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ED1B96-BA48-60B2-C99A-3E0BBBF61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69C3D-E4AC-D14F-A367-E082CD3B1EAD}" type="datetime1">
              <a:rPr lang="en-US" smtClean="0"/>
              <a:t>12/12/24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359B2F-D31F-087A-5709-80548FA0A4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0EC2BE-E53A-409A-C108-ABCEC8F78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E1346-DC63-0D48-BAE2-1B3C0DB02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806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4B9502-ABF3-E424-AF78-00C9D0B3BC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A37F77-6855-F336-8162-CC01A06F60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57F7A6-0A56-3A51-01B2-DA95FDC27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7D64F-D632-DC44-9144-1017CE8F7DFF}" type="datetime1">
              <a:rPr lang="en-US" smtClean="0"/>
              <a:t>12/12/24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1FFC17-254A-3A06-09E0-674249F70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8B36E8-04ED-5108-4871-9247CFF87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E1346-DC63-0D48-BAE2-1B3C0DB02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453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8A6BC8-D1B3-C507-27B7-D7A39CACE0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E39713-CB74-B0A6-B9A1-60B2288A36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77850D-3C8D-2293-77DF-E5D3C8E70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C9648-F133-5D44-8BDA-1F869423A7BD}" type="datetime1">
              <a:rPr lang="en-US" smtClean="0"/>
              <a:t>12/12/24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AA2C15-4720-83F9-2DEF-A3F6219EF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9C4735-DA19-5A1F-A365-6184C8AC6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E1346-DC63-0D48-BAE2-1B3C0DB02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536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392A8-3B8C-F057-09AA-5461E4AA2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EE09C4-0F84-A105-BF70-70684F330B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53F32B-7A7F-9EC5-AD00-D12C1ACB8A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53992D-A775-0435-B2CD-22DC130B5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18CF9-F650-BC45-A3C3-68BBDBA7CEE7}" type="datetime1">
              <a:rPr lang="en-US" smtClean="0"/>
              <a:t>12/12/24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D5F4AF-F3B2-BA1C-91BA-746F627A0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446F37-DBCE-9B2D-44FF-85CB94124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E1346-DC63-0D48-BAE2-1B3C0DB02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074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5FF122-CF44-9730-502A-3EA07A8634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2C85A5-5366-4462-732E-2777310D02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7304F0-0B50-70C4-289A-003A196408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4DD70B-B4D0-1142-BBA8-825CF64306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24AE1D-08FC-E72E-AF7E-0AB1B1A28D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4390188-7774-01C1-B590-EFEA330A60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F9662-C8AF-3A49-9C20-96D52DD2D2CD}" type="datetime1">
              <a:rPr lang="en-US" smtClean="0"/>
              <a:t>12/12/24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2286612-5802-D3D7-DF6E-1475FD0A9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03CEC16-A2DC-41E9-3E67-029C58138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E1346-DC63-0D48-BAE2-1B3C0DB02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392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63E5D-AFBF-1D7E-771B-1CD9488C10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553518-E8C0-532A-E63E-97F007450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0AEE2-A85F-E74F-8027-B98E2AF09590}" type="datetime1">
              <a:rPr lang="en-US" smtClean="0"/>
              <a:t>12/12/24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2AEF8D-6D0E-7E38-8B9C-E785CB311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9C7C49-0BC8-F05F-3D91-C5E432DA9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E1346-DC63-0D48-BAE2-1B3C0DB02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05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3B7708E-AF34-72A8-AC74-2A4FBAAA6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4EC5A-95BF-6D4E-9D48-ADB2AFB00779}" type="datetime1">
              <a:rPr lang="en-US" smtClean="0"/>
              <a:t>12/12/24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51F1C1-EC9B-86EE-D97A-9281A48D9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98D846-08A0-7152-2562-91F8F64EB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E1346-DC63-0D48-BAE2-1B3C0DB02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85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BD9C07-2DF6-FB7D-9F97-CA030D3A62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64BABE-B32E-6C71-F270-FFF9C7C201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B307AF-4D48-DC97-2261-893EC55C21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59E91-03F5-9307-E190-06B1CFCF13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169D9-9306-FC48-97EB-60F12A4698EC}" type="datetime1">
              <a:rPr lang="en-US" smtClean="0"/>
              <a:t>12/12/24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D4185A-E18D-6CD2-52E0-76E99BF72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1621EF-3253-60A8-C2BD-502BB54ED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E1346-DC63-0D48-BAE2-1B3C0DB02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362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50649A-667C-2EBB-421F-4FDA813925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3DA6397-135B-CE21-6B66-429541E148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7E4F58-C7CD-2E20-9082-517E9965EF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AEAD2D-B3CD-B77A-E1F4-1C8BC4C26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2BB56-2030-6A44-9D30-BABB9C242B93}" type="datetime1">
              <a:rPr lang="en-US" smtClean="0"/>
              <a:t>12/12/24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5F4847-2976-F2F2-7759-453C9EB32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0FCBDA-68FE-EFD4-B39D-EC6201A2C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E1346-DC63-0D48-BAE2-1B3C0DB02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97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EE75B3F-2F58-3F92-721E-D483A4BEBF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6A03C2-B437-BF1F-D74E-EFD3BB5C7B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79EE75-D4CA-89F1-CF66-E2B7B99ABD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19E6BE7-68B2-EC4C-9004-7626EA58D0C8}" type="datetime1">
              <a:rPr lang="en-US" smtClean="0"/>
              <a:t>12/12/24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5966A8-1E74-4FEB-FB39-E5803BD07E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49B9AD-97A3-548E-78A5-028A394122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E4E1346-DC63-0D48-BAE2-1B3C0DB02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169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D88D5D-02BA-5138-441E-2EDE79F9D9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4716" y="720201"/>
            <a:ext cx="8983579" cy="470325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4500" b="1" dirty="0"/>
              <a:t>Future Anticipated Potential CPA Grants</a:t>
            </a:r>
          </a:p>
          <a:p>
            <a:pPr marL="0" indent="0">
              <a:buNone/>
            </a:pPr>
            <a:endParaRPr lang="en-US" sz="4000" b="1" dirty="0"/>
          </a:p>
          <a:p>
            <a:pPr marL="0" indent="0">
              <a:buNone/>
            </a:pPr>
            <a:r>
              <a:rPr lang="en-US" sz="4500" b="1" dirty="0"/>
              <a:t>Anticipated Projects – Category A: </a:t>
            </a:r>
            <a:endParaRPr lang="en-US" sz="4500" dirty="0"/>
          </a:p>
          <a:p>
            <a:pPr marL="0" indent="0">
              <a:buNone/>
            </a:pPr>
            <a:r>
              <a:rPr lang="en-US" sz="4500" b="1" dirty="0"/>
              <a:t>Eligible Project, Good Cost Estimate, Strong Support</a:t>
            </a:r>
            <a:endParaRPr lang="en-US" sz="4500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 </a:t>
            </a:r>
          </a:p>
          <a:p>
            <a:pPr marL="0" indent="0">
              <a:buNone/>
            </a:pPr>
            <a:r>
              <a:rPr lang="en-US" b="1" dirty="0"/>
              <a:t>                             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609585-9227-1D7B-79DB-097B5CB1A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B4E47-02B2-F244-8EFB-FD6CD3166FF6}" type="slidenum">
              <a:rPr lang="en-US" smtClean="0"/>
              <a:t>1</a:t>
            </a:fld>
            <a:endParaRPr lang="en-US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9868E6C4-F9BF-1722-FBE0-6046002700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03419" y="3322054"/>
            <a:ext cx="762411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350"/>
          </a:p>
        </p:txBody>
      </p:sp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6E3C4635-CEA3-0A33-449F-F9E2328B2D9B}"/>
              </a:ext>
            </a:extLst>
          </p:cNvPr>
          <p:cNvGraphicFramePr>
            <a:graphicFrameLocks noGrp="1"/>
          </p:cNvGraphicFramePr>
          <p:nvPr/>
        </p:nvGraphicFramePr>
        <p:xfrm>
          <a:off x="2001431" y="2933706"/>
          <a:ext cx="7844589" cy="30297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8918">
                  <a:extLst>
                    <a:ext uri="{9D8B030D-6E8A-4147-A177-3AD203B41FA5}">
                      <a16:colId xmlns:a16="http://schemas.microsoft.com/office/drawing/2014/main" val="2496393486"/>
                    </a:ext>
                  </a:extLst>
                </a:gridCol>
                <a:gridCol w="1743776">
                  <a:extLst>
                    <a:ext uri="{9D8B030D-6E8A-4147-A177-3AD203B41FA5}">
                      <a16:colId xmlns:a16="http://schemas.microsoft.com/office/drawing/2014/main" val="3680755333"/>
                    </a:ext>
                  </a:extLst>
                </a:gridCol>
                <a:gridCol w="1484243">
                  <a:extLst>
                    <a:ext uri="{9D8B030D-6E8A-4147-A177-3AD203B41FA5}">
                      <a16:colId xmlns:a16="http://schemas.microsoft.com/office/drawing/2014/main" val="1476765330"/>
                    </a:ext>
                  </a:extLst>
                </a:gridCol>
                <a:gridCol w="1478734">
                  <a:extLst>
                    <a:ext uri="{9D8B030D-6E8A-4147-A177-3AD203B41FA5}">
                      <a16:colId xmlns:a16="http://schemas.microsoft.com/office/drawing/2014/main" val="1688566011"/>
                    </a:ext>
                  </a:extLst>
                </a:gridCol>
                <a:gridCol w="1568918">
                  <a:extLst>
                    <a:ext uri="{9D8B030D-6E8A-4147-A177-3AD203B41FA5}">
                      <a16:colId xmlns:a16="http://schemas.microsoft.com/office/drawing/2014/main" val="114702760"/>
                    </a:ext>
                  </a:extLst>
                </a:gridCol>
              </a:tblGrid>
              <a:tr h="85148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Category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Requestor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Project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Amount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Year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657533531"/>
                  </a:ext>
                </a:extLst>
              </a:tr>
              <a:tr h="2178287"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/>
                        <a:t>None</a:t>
                      </a:r>
                    </a:p>
                    <a:p>
                      <a:pPr algn="ctr"/>
                      <a:endParaRPr lang="en-US" sz="2000" b="1" dirty="0"/>
                    </a:p>
                    <a:p>
                      <a:pPr algn="ctr"/>
                      <a:r>
                        <a:rPr lang="en-US" sz="2000" b="1" dirty="0"/>
                        <a:t>   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916448982"/>
                  </a:ext>
                </a:extLst>
              </a:tr>
            </a:tbl>
          </a:graphicData>
        </a:graphic>
      </p:graphicFrame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E9820589-75A5-7AC7-8435-65EBEB3A8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77A80-9403-8A4B-BF62-6CC65C16EAFF}" type="datetime1">
              <a:rPr lang="en-US" smtClean="0"/>
              <a:t>12/12/24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933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D88D5D-02BA-5138-441E-2EDE79F9D9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6116" y="722992"/>
            <a:ext cx="10996863" cy="470325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sz="5900" b="1" dirty="0"/>
              <a:t>Future Anticipated Potential CPA Grants</a:t>
            </a:r>
          </a:p>
          <a:p>
            <a:pPr marL="0" indent="0">
              <a:buNone/>
            </a:pPr>
            <a:endParaRPr lang="en-US" sz="5100" b="1" dirty="0"/>
          </a:p>
          <a:p>
            <a:pPr marL="0" indent="0">
              <a:buNone/>
            </a:pPr>
            <a:r>
              <a:rPr lang="en-US" sz="5900" b="1" dirty="0"/>
              <a:t>Anticipated Projects – Category B: </a:t>
            </a:r>
            <a:endParaRPr lang="en-US" sz="5900" dirty="0"/>
          </a:p>
          <a:p>
            <a:pPr marL="0" indent="0">
              <a:buNone/>
            </a:pPr>
            <a:r>
              <a:rPr lang="en-US" sz="5900" b="1" dirty="0"/>
              <a:t>Some Question on Eligibility, Cost Guesstimate, Project Nee</a:t>
            </a:r>
            <a:r>
              <a:rPr lang="en-US" sz="5100" b="1" dirty="0"/>
              <a:t>ds </a:t>
            </a:r>
            <a:r>
              <a:rPr lang="en-US" sz="5900" b="1" dirty="0"/>
              <a:t>More Definition</a:t>
            </a:r>
            <a:endParaRPr lang="en-US" sz="5900" dirty="0"/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 </a:t>
            </a:r>
          </a:p>
          <a:p>
            <a:pPr marL="0" indent="0">
              <a:buNone/>
            </a:pPr>
            <a:r>
              <a:rPr lang="en-US" b="1" dirty="0"/>
              <a:t>                             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609585-9227-1D7B-79DB-097B5CB1A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B4E47-02B2-F244-8EFB-FD6CD3166FF6}" type="slidenum">
              <a:rPr lang="en-US" smtClean="0"/>
              <a:t>2</a:t>
            </a:fld>
            <a:endParaRPr lang="en-US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9868E6C4-F9BF-1722-FBE0-6046002700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03419" y="3322054"/>
            <a:ext cx="762411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350"/>
          </a:p>
        </p:txBody>
      </p:sp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6E3C4635-CEA3-0A33-449F-F9E2328B2D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661106"/>
              </p:ext>
            </p:extLst>
          </p:nvPr>
        </p:nvGraphicFramePr>
        <p:xfrm>
          <a:off x="2173707" y="3543303"/>
          <a:ext cx="7844589" cy="19833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8918">
                  <a:extLst>
                    <a:ext uri="{9D8B030D-6E8A-4147-A177-3AD203B41FA5}">
                      <a16:colId xmlns:a16="http://schemas.microsoft.com/office/drawing/2014/main" val="2496393486"/>
                    </a:ext>
                  </a:extLst>
                </a:gridCol>
                <a:gridCol w="1675289">
                  <a:extLst>
                    <a:ext uri="{9D8B030D-6E8A-4147-A177-3AD203B41FA5}">
                      <a16:colId xmlns:a16="http://schemas.microsoft.com/office/drawing/2014/main" val="3680755333"/>
                    </a:ext>
                  </a:extLst>
                </a:gridCol>
                <a:gridCol w="1462546">
                  <a:extLst>
                    <a:ext uri="{9D8B030D-6E8A-4147-A177-3AD203B41FA5}">
                      <a16:colId xmlns:a16="http://schemas.microsoft.com/office/drawing/2014/main" val="1476765330"/>
                    </a:ext>
                  </a:extLst>
                </a:gridCol>
                <a:gridCol w="1568918">
                  <a:extLst>
                    <a:ext uri="{9D8B030D-6E8A-4147-A177-3AD203B41FA5}">
                      <a16:colId xmlns:a16="http://schemas.microsoft.com/office/drawing/2014/main" val="1688566011"/>
                    </a:ext>
                  </a:extLst>
                </a:gridCol>
                <a:gridCol w="1568918">
                  <a:extLst>
                    <a:ext uri="{9D8B030D-6E8A-4147-A177-3AD203B41FA5}">
                      <a16:colId xmlns:a16="http://schemas.microsoft.com/office/drawing/2014/main" val="114702760"/>
                    </a:ext>
                  </a:extLst>
                </a:gridCol>
              </a:tblGrid>
              <a:tr h="83841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Category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Requestor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Project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Amount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Year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657533531"/>
                  </a:ext>
                </a:extLst>
              </a:tr>
              <a:tr h="1144902"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None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  <a:p>
                      <a:pPr algn="ctr"/>
                      <a:endParaRPr lang="en-US" sz="2000" b="1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  <a:p>
                      <a:pPr algn="ctr"/>
                      <a:endParaRPr lang="en-US" sz="2000" b="1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916448982"/>
                  </a:ext>
                </a:extLst>
              </a:tr>
            </a:tbl>
          </a:graphicData>
        </a:graphic>
      </p:graphicFrame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981C86FB-8C50-26F9-DA75-BCCD2693F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E5EE8-60A7-B240-9070-9414748D5A02}" type="datetime1">
              <a:rPr lang="en-US" smtClean="0"/>
              <a:t>12/12/24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0138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D88D5D-02BA-5138-441E-2EDE79F9D9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0811" y="174731"/>
            <a:ext cx="9284367" cy="4547061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US" sz="8600" b="1" dirty="0"/>
          </a:p>
          <a:p>
            <a:pPr marL="0" indent="0">
              <a:buNone/>
            </a:pPr>
            <a:r>
              <a:rPr lang="en-US" sz="11200" b="1" dirty="0"/>
              <a:t>Future Anticipated Potential CPA Grants</a:t>
            </a:r>
          </a:p>
          <a:p>
            <a:pPr marL="0" indent="0">
              <a:buNone/>
            </a:pPr>
            <a:endParaRPr lang="en-US" sz="8600" b="1" dirty="0"/>
          </a:p>
          <a:p>
            <a:pPr marL="0" indent="0">
              <a:buNone/>
            </a:pPr>
            <a:r>
              <a:rPr lang="en-US" sz="11200" b="1" dirty="0"/>
              <a:t>Anticipated Projects – Category C: </a:t>
            </a:r>
            <a:endParaRPr lang="en-US" sz="11200" dirty="0"/>
          </a:p>
          <a:p>
            <a:pPr marL="0" indent="0">
              <a:buNone/>
            </a:pPr>
            <a:r>
              <a:rPr lang="en-US" sz="11200" b="1" dirty="0"/>
              <a:t>No Project, Costs Unclear, Project Support in Question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sz="1800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b="1" dirty="0">
              <a:solidFill>
                <a:srgbClr val="FF0000"/>
              </a:solidFill>
            </a:endParaRPr>
          </a:p>
          <a:p>
            <a:pPr marL="0" fontAlgn="t">
              <a:spcBef>
                <a:spcPts val="0"/>
              </a:spcBef>
            </a:pPr>
            <a:r>
              <a:rPr lang="en-US" sz="1350" b="1" dirty="0">
                <a:solidFill>
                  <a:srgbClr val="FFFFFF"/>
                </a:solidFill>
                <a:latin typeface="Aptos" panose="020B0004020202020204" pitchFamily="34" charset="0"/>
              </a:rPr>
              <a:t>Open Space and Recreation</a:t>
            </a:r>
            <a:endParaRPr lang="en-US" sz="1350" dirty="0">
              <a:latin typeface="Arial" panose="020B0604020202020204" pitchFamily="34" charset="0"/>
            </a:endParaRPr>
          </a:p>
          <a:p>
            <a:pPr marL="0" fontAlgn="t">
              <a:spcBef>
                <a:spcPts val="0"/>
              </a:spcBef>
            </a:pPr>
            <a:r>
              <a:rPr lang="en-US" sz="1350" b="1" dirty="0">
                <a:solidFill>
                  <a:srgbClr val="FFFFFF"/>
                </a:solidFill>
                <a:latin typeface="Aptos" panose="020B0004020202020204" pitchFamily="34" charset="0"/>
              </a:rPr>
              <a:t>HW Recreation Department</a:t>
            </a:r>
            <a:endParaRPr lang="en-US" sz="1350" dirty="0">
              <a:latin typeface="Arial" panose="020B0604020202020204" pitchFamily="34" charset="0"/>
            </a:endParaRPr>
          </a:p>
          <a:p>
            <a:pPr marL="0" fontAlgn="t">
              <a:spcBef>
                <a:spcPts val="0"/>
              </a:spcBef>
            </a:pPr>
            <a:r>
              <a:rPr lang="en-US" sz="1350" b="1" dirty="0">
                <a:solidFill>
                  <a:srgbClr val="FFFFFF"/>
                </a:solidFill>
                <a:latin typeface="Aptos" panose="020B0004020202020204" pitchFamily="34" charset="0"/>
              </a:rPr>
              <a:t>Rec Project on Pingree Park Tennis Courts</a:t>
            </a:r>
            <a:endParaRPr lang="en-US" sz="1350" dirty="0">
              <a:latin typeface="Arial" panose="020B0604020202020204" pitchFamily="34" charset="0"/>
            </a:endParaRPr>
          </a:p>
          <a:p>
            <a:pPr marL="0" fontAlgn="t">
              <a:spcBef>
                <a:spcPts val="0"/>
              </a:spcBef>
            </a:pPr>
            <a:r>
              <a:rPr lang="en-US" sz="1350" b="1" dirty="0">
                <a:solidFill>
                  <a:srgbClr val="FFFFFF"/>
                </a:solidFill>
                <a:latin typeface="Aptos" panose="020B0004020202020204" pitchFamily="34" charset="0"/>
              </a:rPr>
              <a:t>$50,000</a:t>
            </a:r>
            <a:endParaRPr lang="en-US" sz="1350" dirty="0">
              <a:latin typeface="Arial" panose="020B0604020202020204" pitchFamily="34" charset="0"/>
            </a:endParaRPr>
          </a:p>
          <a:p>
            <a:pPr marL="0" fontAlgn="t">
              <a:spcBef>
                <a:spcPts val="0"/>
              </a:spcBef>
            </a:pPr>
            <a:r>
              <a:rPr lang="en-US" sz="1350" b="1" dirty="0">
                <a:solidFill>
                  <a:srgbClr val="FFFFFF"/>
                </a:solidFill>
                <a:latin typeface="Aptos" panose="020B0004020202020204" pitchFamily="34" charset="0"/>
              </a:rPr>
              <a:t>2025</a:t>
            </a:r>
            <a:endParaRPr lang="en-US" sz="1350" dirty="0">
              <a:latin typeface="Arial" panose="020B0604020202020204" pitchFamily="34" charset="0"/>
            </a:endParaRPr>
          </a:p>
          <a:p>
            <a:pPr marL="0" fontAlgn="t">
              <a:spcBef>
                <a:spcPts val="0"/>
              </a:spcBef>
            </a:pPr>
            <a:r>
              <a:rPr lang="en-US" sz="1350" b="1" dirty="0">
                <a:solidFill>
                  <a:srgbClr val="FFFFFF"/>
                </a:solidFill>
                <a:latin typeface="Aptos" panose="020B0004020202020204" pitchFamily="34" charset="0"/>
              </a:rPr>
              <a:t>Open Space and Recreation</a:t>
            </a:r>
            <a:endParaRPr lang="en-US" sz="1350" dirty="0">
              <a:latin typeface="Arial" panose="020B0604020202020204" pitchFamily="34" charset="0"/>
            </a:endParaRPr>
          </a:p>
          <a:p>
            <a:pPr marL="0" fontAlgn="t">
              <a:spcBef>
                <a:spcPts val="0"/>
              </a:spcBef>
            </a:pPr>
            <a:r>
              <a:rPr lang="en-US" sz="1350" b="1" dirty="0">
                <a:solidFill>
                  <a:srgbClr val="FFFFFF"/>
                </a:solidFill>
                <a:latin typeface="Aptos" panose="020B0004020202020204" pitchFamily="34" charset="0"/>
              </a:rPr>
              <a:t>HW Recreation Department</a:t>
            </a:r>
            <a:endParaRPr lang="en-US" sz="1350" dirty="0">
              <a:latin typeface="Arial" panose="020B0604020202020204" pitchFamily="34" charset="0"/>
            </a:endParaRPr>
          </a:p>
          <a:p>
            <a:pPr marL="0" fontAlgn="t">
              <a:spcBef>
                <a:spcPts val="0"/>
              </a:spcBef>
            </a:pPr>
            <a:r>
              <a:rPr lang="en-US" sz="1350" b="1" dirty="0">
                <a:solidFill>
                  <a:srgbClr val="FFFFFF"/>
                </a:solidFill>
                <a:latin typeface="Aptos" panose="020B0004020202020204" pitchFamily="34" charset="0"/>
              </a:rPr>
              <a:t>Rec Project on Pingree Park Tennis Courts</a:t>
            </a:r>
            <a:endParaRPr lang="en-US" sz="1350" dirty="0">
              <a:latin typeface="Arial" panose="020B0604020202020204" pitchFamily="34" charset="0"/>
            </a:endParaRPr>
          </a:p>
          <a:p>
            <a:pPr marL="0" fontAlgn="t">
              <a:spcBef>
                <a:spcPts val="0"/>
              </a:spcBef>
            </a:pPr>
            <a:r>
              <a:rPr lang="en-US" sz="1350" b="1" dirty="0">
                <a:solidFill>
                  <a:srgbClr val="FFFFFF"/>
                </a:solidFill>
                <a:latin typeface="Aptos" panose="020B0004020202020204" pitchFamily="34" charset="0"/>
              </a:rPr>
              <a:t>$</a:t>
            </a:r>
            <a:r>
              <a:rPr lang="en-US" sz="1350" b="1" dirty="0" err="1">
                <a:solidFill>
                  <a:srgbClr val="FFFFFF"/>
                </a:solidFill>
                <a:latin typeface="Aptos" panose="020B0004020202020204" pitchFamily="34" charset="0"/>
              </a:rPr>
              <a:t>Oopen</a:t>
            </a:r>
            <a:endParaRPr lang="en-US" sz="1350" b="1" dirty="0">
              <a:solidFill>
                <a:srgbClr val="FFFFFF"/>
              </a:solidFill>
              <a:latin typeface="Aptos" panose="020B0004020202020204" pitchFamily="34" charset="0"/>
            </a:endParaRPr>
          </a:p>
          <a:p>
            <a:pPr marL="0" fontAlgn="t">
              <a:spcBef>
                <a:spcPts val="0"/>
              </a:spcBef>
            </a:pPr>
            <a:r>
              <a:rPr lang="en-US" sz="1350" b="1" dirty="0">
                <a:solidFill>
                  <a:srgbClr val="FFFFFF"/>
                </a:solidFill>
                <a:latin typeface="Aptos" panose="020B0004020202020204" pitchFamily="34" charset="0"/>
              </a:rPr>
              <a:t>2025</a:t>
            </a:r>
            <a:endParaRPr lang="en-US" sz="1350" dirty="0">
              <a:latin typeface="Arial" panose="020B0604020202020204" pitchFamily="34" charset="0"/>
            </a:endParaRPr>
          </a:p>
          <a:p>
            <a:pPr marL="0" fontAlgn="t">
              <a:spcBef>
                <a:spcPts val="0"/>
              </a:spcBef>
            </a:pPr>
            <a:r>
              <a:rPr lang="en-US" sz="1350" b="1" dirty="0">
                <a:solidFill>
                  <a:srgbClr val="FFFFFF"/>
                </a:solidFill>
                <a:latin typeface="Aptos" panose="020B0004020202020204" pitchFamily="34" charset="0"/>
              </a:rPr>
              <a:t>50,000</a:t>
            </a:r>
            <a:endParaRPr lang="en-US" sz="1350" dirty="0">
              <a:latin typeface="Arial" panose="020B0604020202020204" pitchFamily="34" charset="0"/>
            </a:endParaRPr>
          </a:p>
          <a:p>
            <a:pPr marL="0" fontAlgn="t">
              <a:spcBef>
                <a:spcPts val="0"/>
              </a:spcBef>
            </a:pPr>
            <a:r>
              <a:rPr lang="en-US" sz="1350" b="1" dirty="0">
                <a:solidFill>
                  <a:srgbClr val="FFFFFF"/>
                </a:solidFill>
                <a:latin typeface="Aptos" panose="020B0004020202020204" pitchFamily="34" charset="0"/>
              </a:rPr>
              <a:t>Open Space and Recreation</a:t>
            </a:r>
            <a:endParaRPr lang="en-US" sz="1350" dirty="0">
              <a:latin typeface="Arial" panose="020B0604020202020204" pitchFamily="34" charset="0"/>
            </a:endParaRPr>
          </a:p>
          <a:p>
            <a:pPr marL="0" fontAlgn="t">
              <a:spcBef>
                <a:spcPts val="0"/>
              </a:spcBef>
            </a:pPr>
            <a:r>
              <a:rPr lang="en-US" sz="1350" b="1" dirty="0">
                <a:solidFill>
                  <a:srgbClr val="FFFFFF"/>
                </a:solidFill>
                <a:latin typeface="Aptos" panose="020B0004020202020204" pitchFamily="34" charset="0"/>
              </a:rPr>
              <a:t>HW Recreation Department</a:t>
            </a:r>
            <a:endParaRPr lang="en-US" sz="1350" dirty="0">
              <a:latin typeface="Arial" panose="020B0604020202020204" pitchFamily="34" charset="0"/>
            </a:endParaRPr>
          </a:p>
          <a:p>
            <a:pPr marL="0" fontAlgn="t">
              <a:spcBef>
                <a:spcPts val="0"/>
              </a:spcBef>
            </a:pPr>
            <a:r>
              <a:rPr lang="en-US" sz="1350" b="1" dirty="0">
                <a:solidFill>
                  <a:srgbClr val="FFFFFF"/>
                </a:solidFill>
                <a:latin typeface="Aptos" panose="020B0004020202020204" pitchFamily="34" charset="0"/>
              </a:rPr>
              <a:t>Rec Project on Pingree Park Tennis Courts</a:t>
            </a:r>
            <a:endParaRPr lang="en-US" sz="1350" dirty="0">
              <a:latin typeface="Arial" panose="020B0604020202020204" pitchFamily="34" charset="0"/>
            </a:endParaRPr>
          </a:p>
          <a:p>
            <a:pPr marL="0" fontAlgn="t">
              <a:spcBef>
                <a:spcPts val="0"/>
              </a:spcBef>
            </a:pPr>
            <a:r>
              <a:rPr lang="en-US" sz="1350" b="1" dirty="0">
                <a:solidFill>
                  <a:srgbClr val="FFFFFF"/>
                </a:solidFill>
                <a:latin typeface="Aptos" panose="020B0004020202020204" pitchFamily="34" charset="0"/>
              </a:rPr>
              <a:t>$50,000</a:t>
            </a:r>
            <a:endParaRPr lang="en-US" sz="1350" dirty="0">
              <a:latin typeface="Arial" panose="020B0604020202020204" pitchFamily="34" charset="0"/>
            </a:endParaRPr>
          </a:p>
          <a:p>
            <a:pPr marL="0" fontAlgn="t">
              <a:spcBef>
                <a:spcPts val="0"/>
              </a:spcBef>
            </a:pPr>
            <a:r>
              <a:rPr lang="en-US" sz="1350" b="1" dirty="0">
                <a:solidFill>
                  <a:srgbClr val="FFFFFF"/>
                </a:solidFill>
                <a:latin typeface="Aptos" panose="020B0004020202020204" pitchFamily="34" charset="0"/>
              </a:rPr>
              <a:t>2025</a:t>
            </a:r>
            <a:endParaRPr lang="en-US" sz="1350" dirty="0"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US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609585-9227-1D7B-79DB-097B5CB1A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B4E47-02B2-F244-8EFB-FD6CD3166FF6}" type="slidenum">
              <a:rPr lang="en-US" smtClean="0"/>
              <a:t>3</a:t>
            </a:fld>
            <a:endParaRPr lang="en-US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9868E6C4-F9BF-1722-FBE0-6046002700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03419" y="3322054"/>
            <a:ext cx="762411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350"/>
          </a:p>
        </p:txBody>
      </p:sp>
      <p:graphicFrame>
        <p:nvGraphicFramePr>
          <p:cNvPr id="5" name="Table 7">
            <a:extLst>
              <a:ext uri="{FF2B5EF4-FFF2-40B4-BE49-F238E27FC236}">
                <a16:creationId xmlns:a16="http://schemas.microsoft.com/office/drawing/2014/main" id="{6F76833A-865F-653B-25C8-70BF3093AB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7326656"/>
              </p:ext>
            </p:extLst>
          </p:nvPr>
        </p:nvGraphicFramePr>
        <p:xfrm>
          <a:off x="1981200" y="2474452"/>
          <a:ext cx="8373978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9864">
                  <a:extLst>
                    <a:ext uri="{9D8B030D-6E8A-4147-A177-3AD203B41FA5}">
                      <a16:colId xmlns:a16="http://schemas.microsoft.com/office/drawing/2014/main" val="1280952407"/>
                    </a:ext>
                  </a:extLst>
                </a:gridCol>
                <a:gridCol w="1560340">
                  <a:extLst>
                    <a:ext uri="{9D8B030D-6E8A-4147-A177-3AD203B41FA5}">
                      <a16:colId xmlns:a16="http://schemas.microsoft.com/office/drawing/2014/main" val="414614448"/>
                    </a:ext>
                  </a:extLst>
                </a:gridCol>
                <a:gridCol w="2108047">
                  <a:extLst>
                    <a:ext uri="{9D8B030D-6E8A-4147-A177-3AD203B41FA5}">
                      <a16:colId xmlns:a16="http://schemas.microsoft.com/office/drawing/2014/main" val="209021135"/>
                    </a:ext>
                  </a:extLst>
                </a:gridCol>
                <a:gridCol w="1209943">
                  <a:extLst>
                    <a:ext uri="{9D8B030D-6E8A-4147-A177-3AD203B41FA5}">
                      <a16:colId xmlns:a16="http://schemas.microsoft.com/office/drawing/2014/main" val="3140449453"/>
                    </a:ext>
                  </a:extLst>
                </a:gridCol>
                <a:gridCol w="1995784">
                  <a:extLst>
                    <a:ext uri="{9D8B030D-6E8A-4147-A177-3AD203B41FA5}">
                      <a16:colId xmlns:a16="http://schemas.microsoft.com/office/drawing/2014/main" val="3362146940"/>
                    </a:ext>
                  </a:extLst>
                </a:gridCol>
              </a:tblGrid>
              <a:tr h="30635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Category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Requestor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Project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Amount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Year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318102536"/>
                  </a:ext>
                </a:extLst>
              </a:tr>
              <a:tr h="75438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Open Space and Recreation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HW Recreation Department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Rec Project on Pingree Park Tennis Courts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  <a:p>
                      <a:pPr algn="ctr"/>
                      <a:r>
                        <a:rPr lang="en-US" sz="2000" b="1" dirty="0"/>
                        <a:t>$50k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  <a:p>
                      <a:pPr algn="ctr"/>
                      <a:r>
                        <a:rPr lang="en-US" sz="2000" b="1" dirty="0"/>
                        <a:t>2026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554713479"/>
                  </a:ext>
                </a:extLst>
              </a:tr>
              <a:tr h="75438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Open Space and Recreation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HW Recreation Department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Patton Park Improvements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  <a:p>
                      <a:pPr algn="ctr"/>
                      <a:r>
                        <a:rPr lang="en-US" sz="2000" b="1" dirty="0"/>
                        <a:t>$50k</a:t>
                      </a:r>
                    </a:p>
                    <a:p>
                      <a:pPr algn="ctr"/>
                      <a:endParaRPr lang="en-US" sz="2000" b="1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  <a:p>
                      <a:pPr algn="ctr"/>
                      <a:r>
                        <a:rPr lang="en-US" sz="2000" b="1" dirty="0"/>
                        <a:t>2027</a:t>
                      </a:r>
                    </a:p>
                    <a:p>
                      <a:pPr algn="ctr"/>
                      <a:endParaRPr lang="en-US" sz="2000" b="1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115136066"/>
                  </a:ext>
                </a:extLst>
              </a:tr>
              <a:tr h="75438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Open Space and Recreation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North Coastal Basin/</a:t>
                      </a:r>
                    </a:p>
                    <a:p>
                      <a:pPr algn="ctr"/>
                      <a:r>
                        <a:rPr lang="en-US" sz="2000" b="1" dirty="0"/>
                        <a:t>Chebacco Watershed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Open Space Preservation adjacent to Chebacco Lake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  <a:p>
                      <a:pPr algn="ctr"/>
                      <a:r>
                        <a:rPr lang="en-US" sz="2000" b="1" dirty="0"/>
                        <a:t>$500k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US" sz="2000" b="1"/>
                    </a:p>
                    <a:p>
                      <a:pPr algn="ctr"/>
                      <a:r>
                        <a:rPr lang="en-US" sz="2000" b="1"/>
                        <a:t>2027</a:t>
                      </a:r>
                      <a:endParaRPr lang="en-US" sz="2000" b="1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481371972"/>
                  </a:ext>
                </a:extLst>
              </a:tr>
            </a:tbl>
          </a:graphicData>
        </a:graphic>
      </p:graphicFrame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46DEBCA7-0363-9CB3-5F99-8F45EBCD3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16C0E-2A16-8C4B-94F5-D4015D28184D}" type="datetime1">
              <a:rPr lang="en-US" smtClean="0"/>
              <a:t>12/12/24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239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8168AF-7DEC-1B58-564A-DF19189C92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A67102-2EA1-6DFE-2AD1-D30613B5F5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0811" y="174731"/>
            <a:ext cx="9284367" cy="4547061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US" sz="8600" b="1" dirty="0"/>
          </a:p>
          <a:p>
            <a:pPr marL="0" indent="0">
              <a:buNone/>
            </a:pPr>
            <a:r>
              <a:rPr lang="en-US" sz="11200" b="1" dirty="0"/>
              <a:t>Future Anticipated Potential CPA Grants</a:t>
            </a:r>
          </a:p>
          <a:p>
            <a:pPr marL="0" indent="0">
              <a:buNone/>
            </a:pPr>
            <a:endParaRPr lang="en-US" sz="8600" b="1" dirty="0"/>
          </a:p>
          <a:p>
            <a:pPr marL="0" indent="0">
              <a:buNone/>
            </a:pPr>
            <a:r>
              <a:rPr lang="en-US" sz="11200" b="1" dirty="0"/>
              <a:t>Anticipated Projects – Category C: </a:t>
            </a:r>
            <a:endParaRPr lang="en-US" sz="11200" dirty="0"/>
          </a:p>
          <a:p>
            <a:pPr marL="0" indent="0">
              <a:buNone/>
            </a:pPr>
            <a:r>
              <a:rPr lang="en-US" sz="11200" b="1" dirty="0"/>
              <a:t>No Project, Costs Unclear, Project Support in Question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sz="1800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b="1" dirty="0">
              <a:solidFill>
                <a:srgbClr val="FF0000"/>
              </a:solidFill>
            </a:endParaRPr>
          </a:p>
          <a:p>
            <a:pPr marL="0" fontAlgn="t">
              <a:spcBef>
                <a:spcPts val="0"/>
              </a:spcBef>
            </a:pPr>
            <a:r>
              <a:rPr lang="en-US" sz="1350" b="1" dirty="0">
                <a:solidFill>
                  <a:srgbClr val="FFFFFF"/>
                </a:solidFill>
                <a:latin typeface="Aptos" panose="020B0004020202020204" pitchFamily="34" charset="0"/>
              </a:rPr>
              <a:t>Open Space and Recreation</a:t>
            </a:r>
            <a:endParaRPr lang="en-US" sz="1350" dirty="0">
              <a:latin typeface="Arial" panose="020B0604020202020204" pitchFamily="34" charset="0"/>
            </a:endParaRPr>
          </a:p>
          <a:p>
            <a:pPr marL="0" fontAlgn="t">
              <a:spcBef>
                <a:spcPts val="0"/>
              </a:spcBef>
            </a:pPr>
            <a:r>
              <a:rPr lang="en-US" sz="1350" b="1" dirty="0">
                <a:solidFill>
                  <a:srgbClr val="FFFFFF"/>
                </a:solidFill>
                <a:latin typeface="Aptos" panose="020B0004020202020204" pitchFamily="34" charset="0"/>
              </a:rPr>
              <a:t>HW Recreation Department</a:t>
            </a:r>
            <a:endParaRPr lang="en-US" sz="1350" dirty="0">
              <a:latin typeface="Arial" panose="020B0604020202020204" pitchFamily="34" charset="0"/>
            </a:endParaRPr>
          </a:p>
          <a:p>
            <a:pPr marL="0" fontAlgn="t">
              <a:spcBef>
                <a:spcPts val="0"/>
              </a:spcBef>
            </a:pPr>
            <a:r>
              <a:rPr lang="en-US" sz="1350" b="1" dirty="0">
                <a:solidFill>
                  <a:srgbClr val="FFFFFF"/>
                </a:solidFill>
                <a:latin typeface="Aptos" panose="020B0004020202020204" pitchFamily="34" charset="0"/>
              </a:rPr>
              <a:t>Rec Project on Pingree Park Tennis Courts</a:t>
            </a:r>
            <a:endParaRPr lang="en-US" sz="1350" dirty="0">
              <a:latin typeface="Arial" panose="020B0604020202020204" pitchFamily="34" charset="0"/>
            </a:endParaRPr>
          </a:p>
          <a:p>
            <a:pPr marL="0" fontAlgn="t">
              <a:spcBef>
                <a:spcPts val="0"/>
              </a:spcBef>
            </a:pPr>
            <a:r>
              <a:rPr lang="en-US" sz="1350" b="1" dirty="0">
                <a:solidFill>
                  <a:srgbClr val="FFFFFF"/>
                </a:solidFill>
                <a:latin typeface="Aptos" panose="020B0004020202020204" pitchFamily="34" charset="0"/>
              </a:rPr>
              <a:t>$50,000</a:t>
            </a:r>
            <a:endParaRPr lang="en-US" sz="1350" dirty="0">
              <a:latin typeface="Arial" panose="020B0604020202020204" pitchFamily="34" charset="0"/>
            </a:endParaRPr>
          </a:p>
          <a:p>
            <a:pPr marL="0" fontAlgn="t">
              <a:spcBef>
                <a:spcPts val="0"/>
              </a:spcBef>
            </a:pPr>
            <a:r>
              <a:rPr lang="en-US" sz="1350" b="1" dirty="0">
                <a:solidFill>
                  <a:srgbClr val="FFFFFF"/>
                </a:solidFill>
                <a:latin typeface="Aptos" panose="020B0004020202020204" pitchFamily="34" charset="0"/>
              </a:rPr>
              <a:t>2025</a:t>
            </a:r>
            <a:endParaRPr lang="en-US" sz="1350" dirty="0">
              <a:latin typeface="Arial" panose="020B0604020202020204" pitchFamily="34" charset="0"/>
            </a:endParaRPr>
          </a:p>
          <a:p>
            <a:pPr marL="0" fontAlgn="t">
              <a:spcBef>
                <a:spcPts val="0"/>
              </a:spcBef>
            </a:pPr>
            <a:r>
              <a:rPr lang="en-US" sz="1350" b="1" dirty="0">
                <a:solidFill>
                  <a:srgbClr val="FFFFFF"/>
                </a:solidFill>
                <a:latin typeface="Aptos" panose="020B0004020202020204" pitchFamily="34" charset="0"/>
              </a:rPr>
              <a:t>Open Space and Recreation</a:t>
            </a:r>
            <a:endParaRPr lang="en-US" sz="1350" dirty="0">
              <a:latin typeface="Arial" panose="020B0604020202020204" pitchFamily="34" charset="0"/>
            </a:endParaRPr>
          </a:p>
          <a:p>
            <a:pPr marL="0" fontAlgn="t">
              <a:spcBef>
                <a:spcPts val="0"/>
              </a:spcBef>
            </a:pPr>
            <a:r>
              <a:rPr lang="en-US" sz="1350" b="1" dirty="0">
                <a:solidFill>
                  <a:srgbClr val="FFFFFF"/>
                </a:solidFill>
                <a:latin typeface="Aptos" panose="020B0004020202020204" pitchFamily="34" charset="0"/>
              </a:rPr>
              <a:t>HW Recreation Department</a:t>
            </a:r>
            <a:endParaRPr lang="en-US" sz="1350" dirty="0">
              <a:latin typeface="Arial" panose="020B0604020202020204" pitchFamily="34" charset="0"/>
            </a:endParaRPr>
          </a:p>
          <a:p>
            <a:pPr marL="0" fontAlgn="t">
              <a:spcBef>
                <a:spcPts val="0"/>
              </a:spcBef>
            </a:pPr>
            <a:r>
              <a:rPr lang="en-US" sz="1350" b="1" dirty="0">
                <a:solidFill>
                  <a:srgbClr val="FFFFFF"/>
                </a:solidFill>
                <a:latin typeface="Aptos" panose="020B0004020202020204" pitchFamily="34" charset="0"/>
              </a:rPr>
              <a:t>Rec Project on Pingree Park Tennis Courts</a:t>
            </a:r>
            <a:endParaRPr lang="en-US" sz="1350" dirty="0">
              <a:latin typeface="Arial" panose="020B0604020202020204" pitchFamily="34" charset="0"/>
            </a:endParaRPr>
          </a:p>
          <a:p>
            <a:pPr marL="0" fontAlgn="t">
              <a:spcBef>
                <a:spcPts val="0"/>
              </a:spcBef>
            </a:pPr>
            <a:r>
              <a:rPr lang="en-US" sz="1350" b="1" dirty="0">
                <a:solidFill>
                  <a:srgbClr val="FFFFFF"/>
                </a:solidFill>
                <a:latin typeface="Aptos" panose="020B0004020202020204" pitchFamily="34" charset="0"/>
              </a:rPr>
              <a:t>$</a:t>
            </a:r>
            <a:r>
              <a:rPr lang="en-US" sz="1350" b="1" dirty="0" err="1">
                <a:solidFill>
                  <a:srgbClr val="FFFFFF"/>
                </a:solidFill>
                <a:latin typeface="Aptos" panose="020B0004020202020204" pitchFamily="34" charset="0"/>
              </a:rPr>
              <a:t>Oopen</a:t>
            </a:r>
            <a:endParaRPr lang="en-US" sz="1350" b="1" dirty="0">
              <a:solidFill>
                <a:srgbClr val="FFFFFF"/>
              </a:solidFill>
              <a:latin typeface="Aptos" panose="020B0004020202020204" pitchFamily="34" charset="0"/>
            </a:endParaRPr>
          </a:p>
          <a:p>
            <a:pPr marL="0" fontAlgn="t">
              <a:spcBef>
                <a:spcPts val="0"/>
              </a:spcBef>
            </a:pPr>
            <a:r>
              <a:rPr lang="en-US" sz="1350" b="1" dirty="0">
                <a:solidFill>
                  <a:srgbClr val="FFFFFF"/>
                </a:solidFill>
                <a:latin typeface="Aptos" panose="020B0004020202020204" pitchFamily="34" charset="0"/>
              </a:rPr>
              <a:t>2025</a:t>
            </a:r>
            <a:endParaRPr lang="en-US" sz="1350" dirty="0">
              <a:latin typeface="Arial" panose="020B0604020202020204" pitchFamily="34" charset="0"/>
            </a:endParaRPr>
          </a:p>
          <a:p>
            <a:pPr marL="0" fontAlgn="t">
              <a:spcBef>
                <a:spcPts val="0"/>
              </a:spcBef>
            </a:pPr>
            <a:r>
              <a:rPr lang="en-US" sz="1350" b="1" dirty="0">
                <a:solidFill>
                  <a:srgbClr val="FFFFFF"/>
                </a:solidFill>
                <a:latin typeface="Aptos" panose="020B0004020202020204" pitchFamily="34" charset="0"/>
              </a:rPr>
              <a:t>50,000</a:t>
            </a:r>
            <a:endParaRPr lang="en-US" sz="1350" dirty="0">
              <a:latin typeface="Arial" panose="020B0604020202020204" pitchFamily="34" charset="0"/>
            </a:endParaRPr>
          </a:p>
          <a:p>
            <a:pPr marL="0" fontAlgn="t">
              <a:spcBef>
                <a:spcPts val="0"/>
              </a:spcBef>
            </a:pPr>
            <a:r>
              <a:rPr lang="en-US" sz="1350" b="1" dirty="0">
                <a:solidFill>
                  <a:srgbClr val="FFFFFF"/>
                </a:solidFill>
                <a:latin typeface="Aptos" panose="020B0004020202020204" pitchFamily="34" charset="0"/>
              </a:rPr>
              <a:t>Open Space and Recreation</a:t>
            </a:r>
            <a:endParaRPr lang="en-US" sz="1350" dirty="0">
              <a:latin typeface="Arial" panose="020B0604020202020204" pitchFamily="34" charset="0"/>
            </a:endParaRPr>
          </a:p>
          <a:p>
            <a:pPr marL="0" fontAlgn="t">
              <a:spcBef>
                <a:spcPts val="0"/>
              </a:spcBef>
            </a:pPr>
            <a:r>
              <a:rPr lang="en-US" sz="1350" b="1" dirty="0">
                <a:solidFill>
                  <a:srgbClr val="FFFFFF"/>
                </a:solidFill>
                <a:latin typeface="Aptos" panose="020B0004020202020204" pitchFamily="34" charset="0"/>
              </a:rPr>
              <a:t>HW Recreation Department</a:t>
            </a:r>
            <a:endParaRPr lang="en-US" sz="1350" dirty="0">
              <a:latin typeface="Arial" panose="020B0604020202020204" pitchFamily="34" charset="0"/>
            </a:endParaRPr>
          </a:p>
          <a:p>
            <a:pPr marL="0" fontAlgn="t">
              <a:spcBef>
                <a:spcPts val="0"/>
              </a:spcBef>
            </a:pPr>
            <a:r>
              <a:rPr lang="en-US" sz="1350" b="1" dirty="0">
                <a:solidFill>
                  <a:srgbClr val="FFFFFF"/>
                </a:solidFill>
                <a:latin typeface="Aptos" panose="020B0004020202020204" pitchFamily="34" charset="0"/>
              </a:rPr>
              <a:t>Rec Project on Pingree Park Tennis Courts</a:t>
            </a:r>
            <a:endParaRPr lang="en-US" sz="1350" dirty="0">
              <a:latin typeface="Arial" panose="020B0604020202020204" pitchFamily="34" charset="0"/>
            </a:endParaRPr>
          </a:p>
          <a:p>
            <a:pPr marL="0" fontAlgn="t">
              <a:spcBef>
                <a:spcPts val="0"/>
              </a:spcBef>
            </a:pPr>
            <a:r>
              <a:rPr lang="en-US" sz="1350" b="1" dirty="0">
                <a:solidFill>
                  <a:srgbClr val="FFFFFF"/>
                </a:solidFill>
                <a:latin typeface="Aptos" panose="020B0004020202020204" pitchFamily="34" charset="0"/>
              </a:rPr>
              <a:t>$50,000</a:t>
            </a:r>
            <a:endParaRPr lang="en-US" sz="1350" dirty="0">
              <a:latin typeface="Arial" panose="020B0604020202020204" pitchFamily="34" charset="0"/>
            </a:endParaRPr>
          </a:p>
          <a:p>
            <a:pPr marL="0" fontAlgn="t">
              <a:spcBef>
                <a:spcPts val="0"/>
              </a:spcBef>
            </a:pPr>
            <a:r>
              <a:rPr lang="en-US" sz="1350" b="1" dirty="0">
                <a:solidFill>
                  <a:srgbClr val="FFFFFF"/>
                </a:solidFill>
                <a:latin typeface="Aptos" panose="020B0004020202020204" pitchFamily="34" charset="0"/>
              </a:rPr>
              <a:t>2025</a:t>
            </a:r>
            <a:endParaRPr lang="en-US" sz="1350" dirty="0"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US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7B687F-EAC5-B93C-F832-0880669AB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B4E47-02B2-F244-8EFB-FD6CD3166FF6}" type="slidenum">
              <a:rPr lang="en-US" smtClean="0"/>
              <a:t>4</a:t>
            </a:fld>
            <a:endParaRPr lang="en-US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E624C2BD-3DC5-3CD4-971F-292E3CB9C8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03419" y="3322054"/>
            <a:ext cx="762411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350"/>
          </a:p>
        </p:txBody>
      </p:sp>
      <p:graphicFrame>
        <p:nvGraphicFramePr>
          <p:cNvPr id="5" name="Table 7">
            <a:extLst>
              <a:ext uri="{FF2B5EF4-FFF2-40B4-BE49-F238E27FC236}">
                <a16:creationId xmlns:a16="http://schemas.microsoft.com/office/drawing/2014/main" id="{4B32342C-50E4-2259-55E5-8D783F13D5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9624935"/>
              </p:ext>
            </p:extLst>
          </p:nvPr>
        </p:nvGraphicFramePr>
        <p:xfrm>
          <a:off x="1215189" y="2310063"/>
          <a:ext cx="9139989" cy="35827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7065">
                  <a:extLst>
                    <a:ext uri="{9D8B030D-6E8A-4147-A177-3AD203B41FA5}">
                      <a16:colId xmlns:a16="http://schemas.microsoft.com/office/drawing/2014/main" val="1280952407"/>
                    </a:ext>
                  </a:extLst>
                </a:gridCol>
                <a:gridCol w="1703072">
                  <a:extLst>
                    <a:ext uri="{9D8B030D-6E8A-4147-A177-3AD203B41FA5}">
                      <a16:colId xmlns:a16="http://schemas.microsoft.com/office/drawing/2014/main" val="414614448"/>
                    </a:ext>
                  </a:extLst>
                </a:gridCol>
                <a:gridCol w="2300880">
                  <a:extLst>
                    <a:ext uri="{9D8B030D-6E8A-4147-A177-3AD203B41FA5}">
                      <a16:colId xmlns:a16="http://schemas.microsoft.com/office/drawing/2014/main" val="209021135"/>
                    </a:ext>
                  </a:extLst>
                </a:gridCol>
                <a:gridCol w="1320623">
                  <a:extLst>
                    <a:ext uri="{9D8B030D-6E8A-4147-A177-3AD203B41FA5}">
                      <a16:colId xmlns:a16="http://schemas.microsoft.com/office/drawing/2014/main" val="3140449453"/>
                    </a:ext>
                  </a:extLst>
                </a:gridCol>
                <a:gridCol w="2178349">
                  <a:extLst>
                    <a:ext uri="{9D8B030D-6E8A-4147-A177-3AD203B41FA5}">
                      <a16:colId xmlns:a16="http://schemas.microsoft.com/office/drawing/2014/main" val="3362146940"/>
                    </a:ext>
                  </a:extLst>
                </a:gridCol>
              </a:tblGrid>
              <a:tr h="39480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Category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Requestor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Project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Amount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Year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318102536"/>
                  </a:ext>
                </a:extLst>
              </a:tr>
              <a:tr h="103937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Historic Preservation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Hamilton DPW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Hamilton Town Hall Renovation, Addition, and Preservation Project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  <a:p>
                      <a:pPr algn="ctr"/>
                      <a:r>
                        <a:rPr lang="en-US" sz="2000" b="1" dirty="0"/>
                        <a:t>$500k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  <a:p>
                      <a:pPr algn="ctr"/>
                      <a:r>
                        <a:rPr lang="en-US" sz="2000" b="1" dirty="0"/>
                        <a:t>2026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554713479"/>
                  </a:ext>
                </a:extLst>
              </a:tr>
              <a:tr h="797663"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115136066"/>
                  </a:ext>
                </a:extLst>
              </a:tr>
              <a:tr h="797663"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481371972"/>
                  </a:ext>
                </a:extLst>
              </a:tr>
            </a:tbl>
          </a:graphicData>
        </a:graphic>
      </p:graphicFrame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FE347777-EDE3-7417-1F26-FC630491C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16C0E-2A16-8C4B-94F5-D4015D28184D}" type="datetime1">
              <a:rPr lang="en-US" smtClean="0"/>
              <a:t>12/12/24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346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344</Words>
  <Application>Microsoft Macintosh PowerPoint</Application>
  <PresentationFormat>Widescreen</PresentationFormat>
  <Paragraphs>178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jay butler</dc:creator>
  <cp:lastModifiedBy>jay butler</cp:lastModifiedBy>
  <cp:revision>7</cp:revision>
  <dcterms:created xsi:type="dcterms:W3CDTF">2024-11-20T19:41:42Z</dcterms:created>
  <dcterms:modified xsi:type="dcterms:W3CDTF">2024-12-13T03:28:12Z</dcterms:modified>
</cp:coreProperties>
</file>