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63" r:id="rId2"/>
    <p:sldId id="361" r:id="rId3"/>
    <p:sldId id="362" r:id="rId4"/>
    <p:sldId id="396" r:id="rId5"/>
    <p:sldId id="377" r:id="rId6"/>
    <p:sldId id="257" r:id="rId7"/>
    <p:sldId id="401" r:id="rId8"/>
    <p:sldId id="293" r:id="rId9"/>
    <p:sldId id="398" r:id="rId10"/>
    <p:sldId id="399" r:id="rId11"/>
    <p:sldId id="4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9"/>
    <p:restoredTop sz="94807"/>
  </p:normalViewPr>
  <p:slideViewPr>
    <p:cSldViewPr snapToGrid="0">
      <p:cViewPr varScale="1">
        <p:scale>
          <a:sx n="164" d="100"/>
          <a:sy n="164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0C9EF-65A1-AC4D-A3FA-C54711CA7CCB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89EEB-A2F9-064D-9D4B-4D60188F1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7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CCE24-0B15-01FA-98D3-991C0D440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6314A-1254-25BC-90B2-9E6144124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BD557-0F50-FABD-92AC-CEB7B0F65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8E62D-A092-5414-4B4B-A5A8AE10D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480FE-42C7-2440-83AB-B7AF4E159F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6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480FE-42C7-2440-83AB-B7AF4E159F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1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BB4B-26FB-7E15-14B1-E3E14B9C1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0D188-E357-86E9-DEC1-34C796DB8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D6362-5472-A56E-AC65-6F43EA75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F175-5A61-9F49-AABF-741B0942C298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E60C5-C354-40FF-4E4B-0465AF6D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E6FE-0C43-A696-BFAA-957EB984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3B62-AB09-4640-B1CC-1A35F50C1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5CE9-F2AC-D217-A58D-2B8BB9BF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960F1-0349-B332-4D07-5B18D6BEB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34B57-F638-04B4-8D47-D464D133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F175-5A61-9F49-AABF-741B0942C298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3F9CA-C701-BCCC-31D9-722D41B1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4312B-9F6F-0EEA-0DED-659F35C2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3B62-AB09-4640-B1CC-1A35F50C1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25609-FC13-F989-E778-A05163525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96E36-FDAC-769F-9FD2-6F2B05932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89E7-0119-77E1-8658-876BEF15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F175-5A61-9F49-AABF-741B0942C298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9063A-01C6-B0E1-6AF4-D330DB83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16B4D-0088-6EF8-51C1-99D095E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3B62-AB09-4640-B1CC-1A35F50C1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4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72AA-9944-AE2B-4C85-F9E31B49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981A0-6BF6-6868-8C9D-43DFADB76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13271-D6B9-E713-C9E4-8400D7B9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F175-5A61-9F49-AABF-741B0942C298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F5A74-70F2-6522-8CBA-08BA504E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3188A-9A90-8DF6-BA1F-797F22CB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3B62-AB09-4640-B1CC-1A35F50C1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4A06-05B0-0322-3F28-AB406686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88031-3B6B-F475-0499-D6EF8BAE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B3122-535D-0023-2559-56C655C2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F175-5A61-9F49-AABF-741B0942C298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529D3-6F39-1D7F-03E4-05508078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C822A-158F-5DA2-EE35-B62D5532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3B62-AB09-4640-B1CC-1A35F50C1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1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E2F1-A606-8FFB-8211-CBA3B10B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CC86-622F-99B3-D5E4-50FFA25E7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A5BCE-97D7-85CB-9F82-B4D080656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8EB18-81AA-C151-7E78-EA5F47AC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F175-5A61-9F49-AABF-741B0942C298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3506D-CE62-C91B-8418-381677EB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04962-C40F-FFCC-4DE9-DD827C2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3B62-AB09-4640-B1CC-1A35F50C1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4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D141-8727-8D1E-24EA-CC5C4F89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EC0A3-9A45-93BC-1B52-2091933A2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DCD10-3D2B-9EBE-B7C8-615DDDC12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B5B05-0FD9-3E65-7EB9-569B726E1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ADE40-E4C9-E8C8-571B-FD3A29F34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7210C-1663-C793-22FC-11F1B0D2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F175-5A61-9F49-AABF-741B0942C298}" type="datetimeFigureOut">
              <a:rPr lang="en-US" smtClean="0"/>
              <a:t>4/1/25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B2A40-BFC8-C9B2-ED16-2F79B4C1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668E80-B553-84BE-3AEA-52454D30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3B62-AB09-4640-B1CC-1A35F50C1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8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DCA1-6C27-153B-45E9-7C00F534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A1BA2-CF47-99EE-7AFF-319F792C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F175-5A61-9F49-AABF-741B0942C298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D32E0-D25B-9001-A268-14CF5DC7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CAE10-1880-F115-69A7-0652D725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3B62-AB09-4640-B1CC-1A35F50C1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3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A33CE-8D7A-1EC8-BACE-97DEB26E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F175-5A61-9F49-AABF-741B0942C298}" type="datetimeFigureOut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DB956-64EE-F61B-ED71-26FBCAA1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76F04-BE60-0141-CC91-356A4416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3B62-AB09-4640-B1CC-1A35F50C1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3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84E3-B1AA-3FF0-C369-E6CC7E1A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59B6-EAF3-FCF0-3D94-4A3F65B3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5AA0D-86EC-5902-ABA9-4832261A1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20CF6-8984-36D1-B413-0D148A43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F175-5A61-9F49-AABF-741B0942C298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F3270-40A3-BB65-989C-96A95545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6D8F5-A0A1-BF65-EDF2-6636011F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3B62-AB09-4640-B1CC-1A35F50C1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517B-D20C-9731-167C-DBE651F3D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0BB7E-746D-0124-FB62-F88C1E030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1064C-60A2-115B-ACC4-695640D3B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75717-9108-892E-D606-DDB16B25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F175-5A61-9F49-AABF-741B0942C298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87AA-D030-BE6D-4636-E012259A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F2590-4878-A3F8-AAEA-B4A99BF9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3B62-AB09-4640-B1CC-1A35F50C1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DBF35-1F6B-5FA0-9ACA-B6C5101D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C47AD-D428-5394-47DE-EEFB9CA34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4F633-FF8B-84A5-20CD-24DC250FD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3F175-5A61-9F49-AABF-741B0942C298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74503-1754-4898-2D5E-2A0FEAE4E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237AF-30D1-FCAE-E66A-F23397F7F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E33B62-AB09-4640-B1CC-1A35F50C1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3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SchoolConstructionCosts/NewConstructio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8A90D0-C2CF-7483-1CEE-A6FA7AB245B4}"/>
              </a:ext>
            </a:extLst>
          </p:cNvPr>
          <p:cNvSpPr txBox="1"/>
          <p:nvPr/>
        </p:nvSpPr>
        <p:spPr>
          <a:xfrm>
            <a:off x="1497496" y="1404731"/>
            <a:ext cx="9568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Hamilton Finance and Advisory Committee</a:t>
            </a:r>
          </a:p>
          <a:p>
            <a:pPr marL="0" marR="0"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Commentary and Recommendations on the Warrant for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TOWN MEETING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Saturday April 5, 2025</a:t>
            </a:r>
          </a:p>
          <a:p>
            <a:pPr marL="0" marR="0" algn="ctr"/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 2025/4 2-11 – HWRSD Consolidated Elementary School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7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70CB0-C340-6EF5-D38D-85F9591A7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A0A5A-8F40-23D4-EEBD-1306783E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ATM Financial Discussion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6B2AF-4585-BC6C-C283-F855DD08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A62-CF3E-6B40-B493-65197BD0A0BD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14F43-A0D9-7437-C315-A7583C55A3EE}"/>
              </a:ext>
            </a:extLst>
          </p:cNvPr>
          <p:cNvSpPr txBox="1"/>
          <p:nvPr/>
        </p:nvSpPr>
        <p:spPr>
          <a:xfrm>
            <a:off x="357069" y="136525"/>
            <a:ext cx="6094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b="1" dirty="0">
                <a:solidFill>
                  <a:srgbClr val="353434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Tax Impact of Proposed School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A screenshot of a document&#10;&#10;AI-generated content may be incorrect.">
            <a:extLst>
              <a:ext uri="{FF2B5EF4-FFF2-40B4-BE49-F238E27FC236}">
                <a16:creationId xmlns:a16="http://schemas.microsoft.com/office/drawing/2014/main" id="{110D8ED1-DE7A-DFDF-1F88-A6E7E9F11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31" y="505857"/>
            <a:ext cx="10863538" cy="587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1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DD55C-0D08-9028-4979-A012B11C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ATM Financial Discussion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AC47D-6AC6-A3C5-79B7-06968231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A62-CF3E-6B40-B493-65197BD0A0B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screenshot of a report&#10;&#10;AI-generated content may be incorrect.">
            <a:extLst>
              <a:ext uri="{FF2B5EF4-FFF2-40B4-BE49-F238E27FC236}">
                <a16:creationId xmlns:a16="http://schemas.microsoft.com/office/drawing/2014/main" id="{1D7823B0-C355-8965-FC28-0376D2BE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5" y="423192"/>
            <a:ext cx="11257750" cy="593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5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0ABCDAC-AF71-85EE-13F3-D83D25EBA011}"/>
              </a:ext>
            </a:extLst>
          </p:cNvPr>
          <p:cNvGraphicFramePr>
            <a:graphicFrameLocks noGrp="1"/>
          </p:cNvGraphicFramePr>
          <p:nvPr/>
        </p:nvGraphicFramePr>
        <p:xfrm>
          <a:off x="2155904" y="608547"/>
          <a:ext cx="9942196" cy="57952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68064">
                  <a:extLst>
                    <a:ext uri="{9D8B030D-6E8A-4147-A177-3AD203B41FA5}">
                      <a16:colId xmlns:a16="http://schemas.microsoft.com/office/drawing/2014/main" val="2109963397"/>
                    </a:ext>
                  </a:extLst>
                </a:gridCol>
                <a:gridCol w="1962486">
                  <a:extLst>
                    <a:ext uri="{9D8B030D-6E8A-4147-A177-3AD203B41FA5}">
                      <a16:colId xmlns:a16="http://schemas.microsoft.com/office/drawing/2014/main" val="1117968269"/>
                    </a:ext>
                  </a:extLst>
                </a:gridCol>
                <a:gridCol w="2058123">
                  <a:extLst>
                    <a:ext uri="{9D8B030D-6E8A-4147-A177-3AD203B41FA5}">
                      <a16:colId xmlns:a16="http://schemas.microsoft.com/office/drawing/2014/main" val="2113691317"/>
                    </a:ext>
                  </a:extLst>
                </a:gridCol>
                <a:gridCol w="1929677">
                  <a:extLst>
                    <a:ext uri="{9D8B030D-6E8A-4147-A177-3AD203B41FA5}">
                      <a16:colId xmlns:a16="http://schemas.microsoft.com/office/drawing/2014/main" val="428297919"/>
                    </a:ext>
                  </a:extLst>
                </a:gridCol>
                <a:gridCol w="1898631">
                  <a:extLst>
                    <a:ext uri="{9D8B030D-6E8A-4147-A177-3AD203B41FA5}">
                      <a16:colId xmlns:a16="http://schemas.microsoft.com/office/drawing/2014/main" val="405862206"/>
                    </a:ext>
                  </a:extLst>
                </a:gridCol>
                <a:gridCol w="925215">
                  <a:extLst>
                    <a:ext uri="{9D8B030D-6E8A-4147-A177-3AD203B41FA5}">
                      <a16:colId xmlns:a16="http://schemas.microsoft.com/office/drawing/2014/main" val="4202708582"/>
                    </a:ext>
                  </a:extLst>
                </a:gridCol>
              </a:tblGrid>
              <a:tr h="5724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Greatest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Baby Boomers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 X, Millennials, Gen 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155907"/>
                  </a:ext>
                </a:extLst>
              </a:tr>
              <a:tr h="57242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 – 1974</a:t>
                      </a:r>
                    </a:p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 Years)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 – 1999</a:t>
                      </a:r>
                    </a:p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 Years)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– 2024</a:t>
                      </a:r>
                    </a:p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 Years)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2049</a:t>
                      </a:r>
                    </a:p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 Years)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2050 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–&gt;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7198"/>
                  </a:ext>
                </a:extLst>
              </a:tr>
              <a:tr h="762508">
                <a:tc rowSpan="2"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Cutler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Constructed – ‘51</a:t>
                      </a:r>
                    </a:p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Additions – ‘52, ‘56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 – ‘92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Combined Elementary School</a:t>
                      </a:r>
                    </a:p>
                    <a:p>
                      <a:endParaRPr lang="en-US" sz="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7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Students</a:t>
                      </a:r>
                    </a:p>
                    <a:p>
                      <a:r>
                        <a:rPr lang="en-US" sz="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127,298 sq ft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sq ft per student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$ 142M – Gross Cost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$193k gross per student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$124k net per student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$ 49M – MSBA  $61M - Hamilton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29896"/>
                  </a:ext>
                </a:extLst>
              </a:tr>
              <a:tr h="234557">
                <a:tc vMerge="1">
                  <a:txBody>
                    <a:bodyPr/>
                    <a:lstStyle/>
                    <a:p>
                      <a:r>
                        <a:rPr lang="en-US" b="1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Winthrop</a:t>
                      </a: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Constructed – ’59 </a:t>
                      </a:r>
                    </a:p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Additions – </a:t>
                      </a:r>
                      <a:r>
                        <a:rPr lang="en-US" sz="17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‘66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32824"/>
                  </a:ext>
                </a:extLst>
              </a:tr>
              <a:tr h="527951">
                <a:tc rowSpan="2">
                  <a:txBody>
                    <a:bodyPr/>
                    <a:lstStyle/>
                    <a:p>
                      <a:r>
                        <a:rPr lang="en-US" b="1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Winthrop</a:t>
                      </a: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Constructed – ’59 </a:t>
                      </a:r>
                    </a:p>
                    <a:p>
                      <a:pPr algn="ctr"/>
                      <a:r>
                        <a:rPr lang="en-US" sz="1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Additions – </a:t>
                      </a:r>
                      <a:r>
                        <a:rPr lang="en-US" sz="170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‘66</a:t>
                      </a:r>
                      <a:endParaRPr lang="en-US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63735"/>
                  </a:ext>
                </a:extLst>
              </a:tr>
              <a:tr h="81635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highlight>
                            <a:srgbClr val="00FFFF"/>
                          </a:highlight>
                        </a:rPr>
                        <a:t>Buker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Constructed – ‘53</a:t>
                      </a:r>
                    </a:p>
                    <a:p>
                      <a:pPr algn="ctr"/>
                      <a:r>
                        <a:rPr lang="en-US" sz="1700" dirty="0"/>
                        <a:t>Additions – ‘55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Addition – </a:t>
                      </a:r>
                      <a:r>
                        <a:rPr lang="en-US" sz="1700" dirty="0">
                          <a:highlight>
                            <a:srgbClr val="00FFFF"/>
                          </a:highlight>
                        </a:rPr>
                        <a:t>‘89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439701"/>
                  </a:ext>
                </a:extLst>
              </a:tr>
              <a:tr h="771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Constructed – ‘53</a:t>
                      </a:r>
                    </a:p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Additions – ‘55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 – </a:t>
                      </a:r>
                      <a:r>
                        <a:rPr lang="en-US" sz="17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‘89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Investment Required</a:t>
                      </a:r>
                    </a:p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855008"/>
                  </a:ext>
                </a:extLst>
              </a:tr>
              <a:tr h="762508"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Constructed – ‘61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Renovation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 – ‘99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20373"/>
                  </a:ext>
                </a:extLst>
              </a:tr>
              <a:tr h="57242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Miles River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Constructed – </a:t>
                      </a:r>
                      <a:r>
                        <a:rPr lang="en-US" sz="17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‘99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4804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B104BF2-DC0E-3481-C711-FBD639BA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172379"/>
            <a:ext cx="11557000" cy="36512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Investments – A Look Back…and Forward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674A6-66E2-CBE3-C3E3-240DBB4F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376"/>
            <a:ext cx="4114800" cy="365125"/>
          </a:xfrm>
        </p:spPr>
        <p:txBody>
          <a:bodyPr/>
          <a:lstStyle/>
          <a:p>
            <a:r>
              <a:rPr lang="en-US" dirty="0"/>
              <a:t>ATM Financial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07D44-397D-6706-71E9-747F97FE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A62-CF3E-6B40-B493-65197BD0A0BD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AF443C-9D3A-3D24-7DF0-D6C26C1A2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345" y="7162800"/>
            <a:ext cx="5926183" cy="19168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D167084-A16B-EB10-73FC-0A9BB37E2706}"/>
              </a:ext>
            </a:extLst>
          </p:cNvPr>
          <p:cNvSpPr/>
          <p:nvPr/>
        </p:nvSpPr>
        <p:spPr>
          <a:xfrm>
            <a:off x="9291319" y="1924334"/>
            <a:ext cx="1865631" cy="23269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758D3A-3190-7A54-158A-CD09887F7C71}"/>
              </a:ext>
            </a:extLst>
          </p:cNvPr>
          <p:cNvSpPr/>
          <p:nvPr/>
        </p:nvSpPr>
        <p:spPr>
          <a:xfrm>
            <a:off x="3323230" y="613191"/>
            <a:ext cx="1973039" cy="518710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509368-3C99-9904-0F12-CB43D9D27D61}"/>
              </a:ext>
            </a:extLst>
          </p:cNvPr>
          <p:cNvSpPr/>
          <p:nvPr/>
        </p:nvSpPr>
        <p:spPr>
          <a:xfrm>
            <a:off x="228494" y="654160"/>
            <a:ext cx="1820565" cy="5795216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1950’s and 60’s …</a:t>
            </a:r>
          </a:p>
          <a:p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“Greatest Generation”….</a:t>
            </a:r>
          </a:p>
          <a:p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….responded to the post-WWII demand for school capacity in Hamilton &amp; Wenham… and embarked on a building campaign…. </a:t>
            </a:r>
          </a:p>
          <a:p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…from which the </a:t>
            </a:r>
            <a:r>
              <a:rPr lang="en-US" sz="17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Cutler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7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Buker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7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Winthrop &amp; </a:t>
            </a:r>
          </a:p>
          <a:p>
            <a:r>
              <a:rPr lang="en-US" sz="17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schools emerged.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98EBB8-5CB1-6B96-89E3-9A6EF5F078F7}"/>
              </a:ext>
            </a:extLst>
          </p:cNvPr>
          <p:cNvCxnSpPr>
            <a:cxnSpLocks/>
          </p:cNvCxnSpPr>
          <p:nvPr/>
        </p:nvCxnSpPr>
        <p:spPr>
          <a:xfrm>
            <a:off x="5066112" y="3739487"/>
            <a:ext cx="1527365" cy="81886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B43ED7-9F4F-8A2C-0E13-09B4C23F9C57}"/>
              </a:ext>
            </a:extLst>
          </p:cNvPr>
          <p:cNvCxnSpPr>
            <a:cxnSpLocks/>
          </p:cNvCxnSpPr>
          <p:nvPr/>
        </p:nvCxnSpPr>
        <p:spPr>
          <a:xfrm flipV="1">
            <a:off x="7127002" y="1473558"/>
            <a:ext cx="2489357" cy="473028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BC5858-105D-69C2-7E7A-F2D1ECB44A76}"/>
              </a:ext>
            </a:extLst>
          </p:cNvPr>
          <p:cNvSpPr txBox="1"/>
          <p:nvPr/>
        </p:nvSpPr>
        <p:spPr>
          <a:xfrm>
            <a:off x="6025981" y="3903254"/>
            <a:ext cx="76815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23 yrs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A2CBD2-5650-9B3C-5D09-A4F54541FB51}"/>
              </a:ext>
            </a:extLst>
          </p:cNvPr>
          <p:cNvSpPr txBox="1"/>
          <p:nvPr/>
        </p:nvSpPr>
        <p:spPr>
          <a:xfrm>
            <a:off x="7378141" y="3913142"/>
            <a:ext cx="745173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26 yrs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995BC-9158-5ACD-8A69-20DB325523A6}"/>
              </a:ext>
            </a:extLst>
          </p:cNvPr>
          <p:cNvSpPr txBox="1"/>
          <p:nvPr/>
        </p:nvSpPr>
        <p:spPr>
          <a:xfrm>
            <a:off x="14466277" y="716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4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FF9E-A5FF-BFE5-F787-3230B0A2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1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A429-D9F6-DE98-7CBC-BF59D411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5345"/>
            <a:ext cx="10915835" cy="497161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As far back as 2014, a consolidated school was being discussed by both towns and the District.</a:t>
            </a:r>
            <a:endParaRPr lang="en-US" sz="20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Consolidating two schools removes two old buildings from the capital repair/improvement pipeline. </a:t>
            </a:r>
          </a:p>
          <a:p>
            <a:pPr marL="342900" marR="0" lvl="0" indent="-342900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immediate availability of the $49M MSBA reimbursement award.</a:t>
            </a:r>
          </a:p>
          <a:p>
            <a:pPr marL="342900" marR="0" lvl="0" indent="-342900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Alternatives to the proposed school project will cost the School District more in the long-run. </a:t>
            </a:r>
            <a:endParaRPr lang="en-US" sz="20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School construction costs have increased dramatically (30 – 50%) since 2020. 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353434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It is expected this upward trajectory will continue. Industry forecasts predict a 5-7% increase in overall construction costs in 2025. </a:t>
            </a:r>
          </a:p>
        </p:txBody>
      </p:sp>
    </p:spTree>
    <p:extLst>
      <p:ext uri="{BB962C8B-B14F-4D97-AF65-F5344CB8AC3E}">
        <p14:creationId xmlns:p14="http://schemas.microsoft.com/office/powerpoint/2010/main" val="320785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76D-0A74-E963-7D4F-6C431E64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4138"/>
          </a:xfrm>
        </p:spPr>
        <p:txBody>
          <a:bodyPr>
            <a:normAutofit fontScale="90000"/>
          </a:bodyPr>
          <a:lstStyle/>
          <a:p>
            <a:r>
              <a:rPr lang="en-US" dirty="0"/>
              <a:t>2014 HWRSD Master 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E9084-FB1C-11BF-3FEC-EFDBCAD4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ATM Financial Discussion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5C5DC-3E04-BD45-06FF-9D9686E7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A62-CF3E-6B40-B493-65197BD0A0B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B7C4C-13D3-163B-4007-BA7CAB981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571" y="196308"/>
            <a:ext cx="5173239" cy="6160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EBC64-89EF-29A0-756F-2B9B84B0C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79" y="843990"/>
            <a:ext cx="4633932" cy="5555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6E7713-EADF-6A0C-CB6A-6FFBC2D75323}"/>
              </a:ext>
            </a:extLst>
          </p:cNvPr>
          <p:cNvSpPr txBox="1"/>
          <p:nvPr/>
        </p:nvSpPr>
        <p:spPr>
          <a:xfrm>
            <a:off x="6096000" y="1799677"/>
            <a:ext cx="438822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the district were interested in the most cost effective construction project, a single school (population 728 students) is the least expensive </a:t>
            </a:r>
          </a:p>
        </p:txBody>
      </p:sp>
    </p:spTree>
    <p:extLst>
      <p:ext uri="{BB962C8B-B14F-4D97-AF65-F5344CB8AC3E}">
        <p14:creationId xmlns:p14="http://schemas.microsoft.com/office/powerpoint/2010/main" val="145345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E1DBC-9AD7-3C09-FE11-5360B42C4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53A3A-F818-536E-64EC-38CF74C4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ATM Financial Discussion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43AED-CBFC-AEC7-9AA6-4160EED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A62-CF3E-6B40-B493-65197BD0A0BD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10880D-5639-4A73-C724-7CA4018E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87" y="173851"/>
            <a:ext cx="9649353" cy="6422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School – Unit Costs - Comparisons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49BD3-908F-AC3B-3F37-BA54AECA46A7}"/>
              </a:ext>
            </a:extLst>
          </p:cNvPr>
          <p:cNvSpPr txBox="1"/>
          <p:nvPr/>
        </p:nvSpPr>
        <p:spPr>
          <a:xfrm>
            <a:off x="11182525" y="235042"/>
            <a:ext cx="79282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All amounts listed are estimates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DB1C7-D423-9197-32E4-E6E06639E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42" y="1527024"/>
            <a:ext cx="11451982" cy="3951962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B1B291-52C1-E76E-4483-FE089F606106}"/>
              </a:ext>
            </a:extLst>
          </p:cNvPr>
          <p:cNvSpPr/>
          <p:nvPr/>
        </p:nvSpPr>
        <p:spPr>
          <a:xfrm>
            <a:off x="485842" y="3449940"/>
            <a:ext cx="11489509" cy="54445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6779C8E-EC0B-5E24-E449-E096166E9221}"/>
              </a:ext>
            </a:extLst>
          </p:cNvPr>
          <p:cNvSpPr/>
          <p:nvPr/>
        </p:nvSpPr>
        <p:spPr>
          <a:xfrm rot="5400000">
            <a:off x="9447216" y="4852417"/>
            <a:ext cx="382969" cy="174681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C63C8-37CA-DC7C-6462-AA07D37C07C2}"/>
              </a:ext>
            </a:extLst>
          </p:cNvPr>
          <p:cNvSpPr txBox="1"/>
          <p:nvPr/>
        </p:nvSpPr>
        <p:spPr>
          <a:xfrm>
            <a:off x="8636545" y="6013367"/>
            <a:ext cx="200430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Economies of Scale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617B398-C66C-01C4-023D-30A8009E2422}"/>
              </a:ext>
            </a:extLst>
          </p:cNvPr>
          <p:cNvSpPr/>
          <p:nvPr/>
        </p:nvSpPr>
        <p:spPr>
          <a:xfrm>
            <a:off x="9067800" y="788407"/>
            <a:ext cx="1920113" cy="7078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26896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New Construction">
            <a:extLst>
              <a:ext uri="{FF2B5EF4-FFF2-40B4-BE49-F238E27FC236}">
                <a16:creationId xmlns:a16="http://schemas.microsoft.com/office/drawing/2014/main" id="{08277E77-CCFA-4102-950F-96334A73F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51" y="459979"/>
            <a:ext cx="10383951" cy="60808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ABBF22-4853-664C-6451-6B788A8AD97D}"/>
              </a:ext>
            </a:extLst>
          </p:cNvPr>
          <p:cNvSpPr txBox="1">
            <a:spLocks/>
          </p:cNvSpPr>
          <p:nvPr/>
        </p:nvSpPr>
        <p:spPr>
          <a:xfrm>
            <a:off x="347961" y="108847"/>
            <a:ext cx="11487206" cy="322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ATM - New School Warrant – MSBA “New” Construction  Cost </a:t>
            </a:r>
          </a:p>
        </p:txBody>
      </p:sp>
      <p:sp>
        <p:nvSpPr>
          <p:cNvPr id="4" name="slide1">
            <a:extLst>
              <a:ext uri="{FF2B5EF4-FFF2-40B4-BE49-F238E27FC236}">
                <a16:creationId xmlns:a16="http://schemas.microsoft.com/office/drawing/2014/main" id="{0921C3A0-EF8C-7D22-1675-E72CD6DF7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2422664" y="3466511"/>
            <a:ext cx="5609165" cy="19410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us" sz="1200" b="1" dirty="0">
                <a:hlinkClick r:id="rId3"/>
              </a:rPr>
              <a:t>School </a:t>
            </a:r>
            <a:r>
              <a:rPr lang="en-US" sz="1200" b="1" dirty="0">
                <a:hlinkClick r:id="rId3"/>
              </a:rPr>
              <a:t>“New” </a:t>
            </a:r>
            <a:r>
              <a:rPr lang="en-us" sz="1200" b="1" dirty="0">
                <a:hlinkClick r:id="rId3"/>
              </a:rPr>
              <a:t>Construction Costs</a:t>
            </a:r>
          </a:p>
        </p:txBody>
      </p:sp>
      <p:sp>
        <p:nvSpPr>
          <p:cNvPr id="5" name="slide1">
            <a:extLst>
              <a:ext uri="{FF2B5EF4-FFF2-40B4-BE49-F238E27FC236}">
                <a16:creationId xmlns:a16="http://schemas.microsoft.com/office/drawing/2014/main" id="{C392D4D0-1AED-B0A1-5D20-F00F0399C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2168452" y="3466507"/>
            <a:ext cx="5609163" cy="19410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sz="1000" dirty="0"/>
              <a:t>File created on: 3/16/2025</a:t>
            </a:r>
            <a:r>
              <a:rPr lang="en-US" sz="1000" dirty="0"/>
              <a:t> – Source: MSBA Website</a:t>
            </a:r>
            <a:endParaRPr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94CA44-4EDF-462E-7B77-04898B51F41D}"/>
              </a:ext>
            </a:extLst>
          </p:cNvPr>
          <p:cNvSpPr/>
          <p:nvPr/>
        </p:nvSpPr>
        <p:spPr>
          <a:xfrm>
            <a:off x="8607551" y="1864659"/>
            <a:ext cx="877319" cy="1078736"/>
          </a:xfrm>
          <a:prstGeom prst="rect">
            <a:avLst/>
          </a:prstGeom>
          <a:noFill/>
          <a:ln w="317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kern="120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139E146-E474-E5D2-0399-0A6DD1D44A18}"/>
              </a:ext>
            </a:extLst>
          </p:cNvPr>
          <p:cNvSpPr/>
          <p:nvPr/>
        </p:nvSpPr>
        <p:spPr>
          <a:xfrm>
            <a:off x="7363838" y="1703294"/>
            <a:ext cx="1094918" cy="3227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</a:rPr>
              <a:t>$1,000 /sq. ft.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FDA20A6-1553-24BA-A98E-BF166DF4DF33}"/>
              </a:ext>
            </a:extLst>
          </p:cNvPr>
          <p:cNvSpPr/>
          <p:nvPr/>
        </p:nvSpPr>
        <p:spPr>
          <a:xfrm>
            <a:off x="7469615" y="2782030"/>
            <a:ext cx="952799" cy="3227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</a:rPr>
              <a:t>$800 / sq. ft.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336193-9981-DA82-096D-AD1928BAA57A}"/>
              </a:ext>
            </a:extLst>
          </p:cNvPr>
          <p:cNvSpPr/>
          <p:nvPr/>
        </p:nvSpPr>
        <p:spPr>
          <a:xfrm>
            <a:off x="7810586" y="3206199"/>
            <a:ext cx="796965" cy="678950"/>
          </a:xfrm>
          <a:prstGeom prst="rect">
            <a:avLst/>
          </a:prstGeom>
          <a:noFill/>
          <a:ln w="317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kern="120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12A2D31-A325-874D-BD76-923673929EAC}"/>
              </a:ext>
            </a:extLst>
          </p:cNvPr>
          <p:cNvSpPr/>
          <p:nvPr/>
        </p:nvSpPr>
        <p:spPr>
          <a:xfrm>
            <a:off x="6091564" y="3006505"/>
            <a:ext cx="952799" cy="32272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</a:rPr>
              <a:t>$750 / sq. ft.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E2992A6-373C-D70F-A707-9DCA8A2BE280}"/>
              </a:ext>
            </a:extLst>
          </p:cNvPr>
          <p:cNvSpPr/>
          <p:nvPr/>
        </p:nvSpPr>
        <p:spPr>
          <a:xfrm>
            <a:off x="6091564" y="3695353"/>
            <a:ext cx="952799" cy="32272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</a:rPr>
              <a:t>$600 / sq. ft.</a:t>
            </a:r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BE18D0F1-A572-FB06-5405-96EFCACC1D66}"/>
              </a:ext>
            </a:extLst>
          </p:cNvPr>
          <p:cNvSpPr/>
          <p:nvPr/>
        </p:nvSpPr>
        <p:spPr>
          <a:xfrm>
            <a:off x="8635949" y="3746696"/>
            <a:ext cx="820522" cy="751925"/>
          </a:xfrm>
          <a:prstGeom prst="leftRightArrow">
            <a:avLst>
              <a:gd name="adj1" fmla="val 50000"/>
              <a:gd name="adj2" fmla="val 240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Bid Close 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Jan ‘26 – Jul ‘27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A5B45-184F-B1B4-5EAD-B04BB8BEA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F02830-1BE9-2233-FD38-E3DB2F032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7" y="157080"/>
            <a:ext cx="11771085" cy="61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2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D41E-DFED-F959-F4FF-B4A5D96E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60" y="216546"/>
            <a:ext cx="10836196" cy="460433"/>
          </a:xfrm>
        </p:spPr>
        <p:txBody>
          <a:bodyPr>
            <a:noAutofit/>
          </a:bodyPr>
          <a:lstStyle/>
          <a:p>
            <a:r>
              <a:rPr lang="en-US" sz="3600" b="1" dirty="0"/>
              <a:t>One New School  vs. Two  New Schools – PDP Costs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1119E-3F39-3108-A615-A0664AE5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A62-CF3E-6B40-B493-65197BD0A0BD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C7078-BFCE-FFE6-97E3-31F1C704A915}"/>
              </a:ext>
            </a:extLst>
          </p:cNvPr>
          <p:cNvSpPr txBox="1"/>
          <p:nvPr/>
        </p:nvSpPr>
        <p:spPr>
          <a:xfrm>
            <a:off x="5429458" y="1863228"/>
            <a:ext cx="5317874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Option #2: Two Schools:</a:t>
            </a:r>
          </a:p>
          <a:p>
            <a:endParaRPr lang="en-US" sz="1400" b="1" dirty="0"/>
          </a:p>
          <a:p>
            <a:r>
              <a:rPr lang="en-US" sz="1400" dirty="0"/>
              <a:t>Construct:       New Cutler School       in 2028    - 285 Students</a:t>
            </a:r>
          </a:p>
          <a:p>
            <a:r>
              <a:rPr lang="en-US" sz="1400" dirty="0"/>
              <a:t>Construct:       New Winthrop School in 2038    - 430 Students</a:t>
            </a:r>
          </a:p>
          <a:p>
            <a:endParaRPr lang="en-US" sz="1400" dirty="0"/>
          </a:p>
          <a:p>
            <a:r>
              <a:rPr lang="en-US" sz="1400" dirty="0"/>
              <a:t>Students: 			                - 715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Square footage 		178,247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Per Student		        249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Total*		$ 228M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Construction 	$ 178M     	Per Sq Ft $1,001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Non-Construction 	$   50M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Per Student			$319 </a:t>
            </a:r>
            <a:r>
              <a:rPr lang="en-US" sz="1400" dirty="0" err="1"/>
              <a:t>thous</a:t>
            </a:r>
            <a:r>
              <a:rPr lang="en-US" sz="1400" dirty="0"/>
              <a:t>.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* Total Cost is 128% of Construction Cost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32E57-722C-EB89-0F57-7C0FD78B5806}"/>
              </a:ext>
            </a:extLst>
          </p:cNvPr>
          <p:cNvSpPr txBox="1"/>
          <p:nvPr/>
        </p:nvSpPr>
        <p:spPr>
          <a:xfrm>
            <a:off x="10690412" y="4019338"/>
            <a:ext cx="11495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Difference</a:t>
            </a:r>
          </a:p>
          <a:p>
            <a:pPr algn="ctr"/>
            <a:r>
              <a:rPr lang="en-US" sz="1400" b="1" dirty="0"/>
              <a:t>$86M</a:t>
            </a:r>
          </a:p>
          <a:p>
            <a:pPr algn="ctr"/>
            <a:endParaRPr lang="en-US" sz="1000" b="1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5170CEC-7693-4190-B868-9C86FF19A4D2}"/>
              </a:ext>
            </a:extLst>
          </p:cNvPr>
          <p:cNvSpPr/>
          <p:nvPr/>
        </p:nvSpPr>
        <p:spPr>
          <a:xfrm>
            <a:off x="8951128" y="4261224"/>
            <a:ext cx="1739283" cy="1933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74ECF-69AC-9445-76FB-95F1389D1944}"/>
              </a:ext>
            </a:extLst>
          </p:cNvPr>
          <p:cNvSpPr txBox="1"/>
          <p:nvPr/>
        </p:nvSpPr>
        <p:spPr>
          <a:xfrm>
            <a:off x="5429458" y="768896"/>
            <a:ext cx="536557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The building cost data used for this analysis was based on the 12/20/23 “Revision 1” Version of the “PDP Cost Comparative Analysis” supplied by JCJ Architecture..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DAC47-1915-ACF1-EDCA-9E1FB15EC105}"/>
              </a:ext>
            </a:extLst>
          </p:cNvPr>
          <p:cNvSpPr txBox="1"/>
          <p:nvPr/>
        </p:nvSpPr>
        <p:spPr>
          <a:xfrm>
            <a:off x="352019" y="1863227"/>
            <a:ext cx="489484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Option #1: One School:</a:t>
            </a:r>
          </a:p>
          <a:p>
            <a:r>
              <a:rPr lang="en-US" sz="1400" b="1" dirty="0"/>
              <a:t>  </a:t>
            </a:r>
          </a:p>
          <a:p>
            <a:r>
              <a:rPr lang="en-US" sz="1400" dirty="0"/>
              <a:t>New Consolidated Cutler and Winthrop Elementary School</a:t>
            </a:r>
          </a:p>
          <a:p>
            <a:pPr algn="ctr"/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Students: 			740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Square footage 		127,298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Per Student		        172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Total*		$ 142M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Construction 	$ 108M     	Per Sq Ft $852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Non-Construction 	$   34M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Per Student (Gross)		$192 </a:t>
            </a:r>
            <a:r>
              <a:rPr lang="en-US" sz="1400" dirty="0" err="1"/>
              <a:t>thous</a:t>
            </a:r>
            <a:r>
              <a:rPr lang="en-US" sz="1400" dirty="0"/>
              <a:t>.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* Total Cost is 129% of Construction Cost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923EFD-8EC9-9BBE-2200-9DD0F2E861CE}"/>
              </a:ext>
            </a:extLst>
          </p:cNvPr>
          <p:cNvSpPr/>
          <p:nvPr/>
        </p:nvSpPr>
        <p:spPr>
          <a:xfrm>
            <a:off x="168462" y="3923179"/>
            <a:ext cx="11747500" cy="158115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A16383D-7CA3-88FD-561F-387C1C453B3F}"/>
              </a:ext>
            </a:extLst>
          </p:cNvPr>
          <p:cNvSpPr/>
          <p:nvPr/>
        </p:nvSpPr>
        <p:spPr>
          <a:xfrm>
            <a:off x="3762562" y="4267966"/>
            <a:ext cx="2165350" cy="1933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1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9D232-7663-C909-450F-D8EB475A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ATM Financial Discussion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72EE3-93B7-FC51-1A76-5EEFA5A8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AA62-CF3E-6B40-B493-65197BD0A0B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diagram of a structure&#10;&#10;AI-generated content may be incorrect.">
            <a:extLst>
              <a:ext uri="{FF2B5EF4-FFF2-40B4-BE49-F238E27FC236}">
                <a16:creationId xmlns:a16="http://schemas.microsoft.com/office/drawing/2014/main" id="{96CAC905-BF40-8FA5-907D-7ECCC8441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48" y="782373"/>
            <a:ext cx="5658053" cy="3245522"/>
          </a:xfrm>
          <a:prstGeom prst="rect">
            <a:avLst/>
          </a:prstGeom>
        </p:spPr>
      </p:pic>
      <p:pic>
        <p:nvPicPr>
          <p:cNvPr id="7" name="Picture 6" descr="A graph of numbers and a number of people&#10;&#10;AI-generated content may be incorrect.">
            <a:extLst>
              <a:ext uri="{FF2B5EF4-FFF2-40B4-BE49-F238E27FC236}">
                <a16:creationId xmlns:a16="http://schemas.microsoft.com/office/drawing/2014/main" id="{0D823954-EE7D-3ED5-D819-D046F76C4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645" y="2883361"/>
            <a:ext cx="5486400" cy="3418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BE0157-8852-9030-F27E-76EF96048542}"/>
              </a:ext>
            </a:extLst>
          </p:cNvPr>
          <p:cNvSpPr txBox="1"/>
          <p:nvPr/>
        </p:nvSpPr>
        <p:spPr>
          <a:xfrm>
            <a:off x="357069" y="136525"/>
            <a:ext cx="6094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b="1" dirty="0">
                <a:solidFill>
                  <a:srgbClr val="353434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Tax Impact of Proposed School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0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691</Words>
  <Application>Microsoft Macintosh PowerPoint</Application>
  <PresentationFormat>Widescreen</PresentationFormat>
  <Paragraphs>156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 Theme</vt:lpstr>
      <vt:lpstr>PowerPoint Presentation</vt:lpstr>
      <vt:lpstr>School Investments – A Look Back…and Forward</vt:lpstr>
      <vt:lpstr>Some things to consider</vt:lpstr>
      <vt:lpstr>2014 HWRSD Master Plan</vt:lpstr>
      <vt:lpstr>New School – Unit Costs - Comparisons</vt:lpstr>
      <vt:lpstr>School “New” Construction Costs</vt:lpstr>
      <vt:lpstr>PowerPoint Presentation</vt:lpstr>
      <vt:lpstr>One New School  vs. Two  New Schools – PDP Costs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McGrath</dc:creator>
  <cp:lastModifiedBy>John McGrath</cp:lastModifiedBy>
  <cp:revision>12</cp:revision>
  <cp:lastPrinted>2025-03-27T00:14:22Z</cp:lastPrinted>
  <dcterms:created xsi:type="dcterms:W3CDTF">2025-03-24T17:33:43Z</dcterms:created>
  <dcterms:modified xsi:type="dcterms:W3CDTF">2025-04-01T16:55:28Z</dcterms:modified>
</cp:coreProperties>
</file>